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Gothic A1" charset="1" panose="00000000000000000000"/>
      <p:regular r:id="rId10"/>
    </p:embeddedFont>
    <p:embeddedFont>
      <p:font typeface="Gothic A1 Bold" charset="1" panose="00000000000000000000"/>
      <p:regular r:id="rId11"/>
    </p:embeddedFont>
    <p:embeddedFont>
      <p:font typeface="Gothic A1 Thin" charset="1" panose="00000000000000000000"/>
      <p:regular r:id="rId12"/>
    </p:embeddedFont>
    <p:embeddedFont>
      <p:font typeface="Gothic A1 Light" charset="1" panose="00000000000000000000"/>
      <p:regular r:id="rId13"/>
    </p:embeddedFont>
    <p:embeddedFont>
      <p:font typeface="Gothic A1 Medium" charset="1" panose="00000000000000000000"/>
      <p:regular r:id="rId14"/>
    </p:embeddedFont>
    <p:embeddedFont>
      <p:font typeface="Gothic A1 Semi-Bold" charset="1" panose="00000000000000000000"/>
      <p:regular r:id="rId15"/>
    </p:embeddedFont>
    <p:embeddedFont>
      <p:font typeface="Gothic A1 Ultra-Bold" charset="1" panose="00000000000000000000"/>
      <p:regular r:id="rId16"/>
    </p:embeddedFont>
    <p:embeddedFont>
      <p:font typeface="Gothic A1 Heavy" charset="1" panose="00000000000000000000"/>
      <p:regular r:id="rId17"/>
    </p:embeddedFont>
    <p:embeddedFont>
      <p:font typeface="Now" charset="1" panose="00000500000000000000"/>
      <p:regular r:id="rId18"/>
    </p:embeddedFont>
    <p:embeddedFont>
      <p:font typeface="Now Bold" charset="1" panose="00000800000000000000"/>
      <p:regular r:id="rId19"/>
    </p:embeddedFont>
    <p:embeddedFont>
      <p:font typeface="Now Thin" charset="1" panose="00000300000000000000"/>
      <p:regular r:id="rId20"/>
    </p:embeddedFont>
    <p:embeddedFont>
      <p:font typeface="Now Light" charset="1" panose="00000400000000000000"/>
      <p:regular r:id="rId21"/>
    </p:embeddedFont>
    <p:embeddedFont>
      <p:font typeface="Now Medium" charset="1" panose="00000600000000000000"/>
      <p:regular r:id="rId22"/>
    </p:embeddedFont>
    <p:embeddedFont>
      <p:font typeface="Now Heavy" charset="1" panose="00000A00000000000000"/>
      <p:regular r:id="rId23"/>
    </p:embeddedFont>
    <p:embeddedFont>
      <p:font typeface="Open Sauce" charset="1" panose="00000500000000000000"/>
      <p:regular r:id="rId24"/>
    </p:embeddedFont>
    <p:embeddedFont>
      <p:font typeface="Open Sauce Bold" charset="1" panose="00000800000000000000"/>
      <p:regular r:id="rId25"/>
    </p:embeddedFont>
    <p:embeddedFont>
      <p:font typeface="Open Sauce Italics" charset="1" panose="00000500000000000000"/>
      <p:regular r:id="rId26"/>
    </p:embeddedFont>
    <p:embeddedFont>
      <p:font typeface="Open Sauce Bold Italics" charset="1" panose="00000800000000000000"/>
      <p:regular r:id="rId27"/>
    </p:embeddedFont>
    <p:embeddedFont>
      <p:font typeface="Open Sauce Light" charset="1" panose="00000400000000000000"/>
      <p:regular r:id="rId28"/>
    </p:embeddedFont>
    <p:embeddedFont>
      <p:font typeface="Open Sauce Light Italics" charset="1" panose="00000400000000000000"/>
      <p:regular r:id="rId29"/>
    </p:embeddedFont>
    <p:embeddedFont>
      <p:font typeface="Open Sauce Medium" charset="1" panose="00000600000000000000"/>
      <p:regular r:id="rId30"/>
    </p:embeddedFont>
    <p:embeddedFont>
      <p:font typeface="Open Sauce Medium Italics" charset="1" panose="00000600000000000000"/>
      <p:regular r:id="rId31"/>
    </p:embeddedFont>
    <p:embeddedFont>
      <p:font typeface="Open Sauce Semi-Bold" charset="1" panose="00000700000000000000"/>
      <p:regular r:id="rId32"/>
    </p:embeddedFont>
    <p:embeddedFont>
      <p:font typeface="Open Sauce Semi-Bold Italics" charset="1" panose="00000700000000000000"/>
      <p:regular r:id="rId33"/>
    </p:embeddedFont>
    <p:embeddedFont>
      <p:font typeface="Open Sauce Heavy" charset="1" panose="00000A00000000000000"/>
      <p:regular r:id="rId34"/>
    </p:embeddedFont>
    <p:embeddedFont>
      <p:font typeface="Open Sauce Heavy Italics" charset="1" panose="00000A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svg>
</file>

<file path=ppt/media/image4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11838" y="723457"/>
            <a:ext cx="16864324" cy="8840087"/>
            <a:chOff x="0" y="0"/>
            <a:chExt cx="4441633" cy="232825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1632" cy="2328253"/>
            </a:xfrm>
            <a:custGeom>
              <a:avLst/>
              <a:gdLst/>
              <a:ahLst/>
              <a:cxnLst/>
              <a:rect r="r" b="b" t="t" l="l"/>
              <a:pathLst>
                <a:path h="2328253" w="4441632">
                  <a:moveTo>
                    <a:pt x="0" y="0"/>
                  </a:moveTo>
                  <a:lnTo>
                    <a:pt x="4441632" y="0"/>
                  </a:lnTo>
                  <a:lnTo>
                    <a:pt x="4441632" y="2328253"/>
                  </a:lnTo>
                  <a:lnTo>
                    <a:pt x="0" y="2328253"/>
                  </a:lnTo>
                  <a:close/>
                </a:path>
              </a:pathLst>
            </a:custGeom>
            <a:solidFill>
              <a:srgbClr val="004CC7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441633" cy="23758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17853" y="4537979"/>
            <a:ext cx="15652294" cy="125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1"/>
              </a:lnSpc>
            </a:pPr>
            <a:r>
              <a:rPr lang="en-US" sz="8001" spc="-320">
                <a:solidFill>
                  <a:srgbClr val="FFFFFF"/>
                </a:solidFill>
                <a:latin typeface="Gothic A1 Heavy"/>
              </a:rPr>
              <a:t>PageRank Algorithm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30935" y="3200400"/>
            <a:ext cx="11188303" cy="1943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0"/>
              </a:lnSpc>
              <a:spcBef>
                <a:spcPct val="0"/>
              </a:spcBef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25: I ← R ◃ UPDATE OUR CURRENT PAGERANK ESTIMATE </a:t>
            </a:r>
          </a:p>
          <a:p>
            <a:pPr algn="just">
              <a:lnSpc>
                <a:spcPts val="30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ea typeface="Now Heavy"/>
              </a:rPr>
              <a:t>이 과정에서 페이지랭크 추정치를 다시 갱신한다</a:t>
            </a:r>
          </a:p>
          <a:p>
            <a:pPr algn="just">
              <a:lnSpc>
                <a:spcPts val="3000"/>
              </a:lnSpc>
              <a:spcBef>
                <a:spcPct val="0"/>
              </a:spcBef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26: END WHILE </a:t>
            </a:r>
            <a:r>
              <a:rPr lang="en-US" sz="3000">
                <a:solidFill>
                  <a:srgbClr val="000000"/>
                </a:solidFill>
                <a:ea typeface="Now Heavy"/>
              </a:rPr>
              <a:t>반복문을 종료한다</a:t>
            </a:r>
          </a:p>
          <a:p>
            <a:pPr algn="just">
              <a:lnSpc>
                <a:spcPts val="3000"/>
              </a:lnSpc>
              <a:spcBef>
                <a:spcPct val="0"/>
              </a:spcBef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27: RETURN R </a:t>
            </a:r>
          </a:p>
          <a:p>
            <a:pPr algn="just">
              <a:lnSpc>
                <a:spcPts val="3000"/>
              </a:lnSpc>
              <a:spcBef>
                <a:spcPct val="0"/>
              </a:spcBef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28: END PROCEDURE </a:t>
            </a:r>
            <a:r>
              <a:rPr lang="en-US" sz="3000">
                <a:solidFill>
                  <a:srgbClr val="000000"/>
                </a:solidFill>
                <a:latin typeface="Now Heavy"/>
              </a:rPr>
              <a:t>R을 반환하고 PROCEDURE를 반환한다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30935" y="900529"/>
            <a:ext cx="11708712" cy="947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</a:pPr>
            <a:r>
              <a:rPr lang="en-US" sz="6999">
                <a:solidFill>
                  <a:srgbClr val="004CC7"/>
                </a:solidFill>
                <a:latin typeface="Now Heavy"/>
              </a:rPr>
              <a:t>PAGE RANK ALGORITHM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88660" y="2157368"/>
            <a:ext cx="11310680" cy="5972264"/>
          </a:xfrm>
          <a:custGeom>
            <a:avLst/>
            <a:gdLst/>
            <a:ahLst/>
            <a:cxnLst/>
            <a:rect r="r" b="b" t="t" l="l"/>
            <a:pathLst>
              <a:path h="5972264" w="11310680">
                <a:moveTo>
                  <a:pt x="0" y="0"/>
                </a:moveTo>
                <a:lnTo>
                  <a:pt x="11310680" y="0"/>
                </a:lnTo>
                <a:lnTo>
                  <a:pt x="11310680" y="5972264"/>
                </a:lnTo>
                <a:lnTo>
                  <a:pt x="0" y="59722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2469" y="818229"/>
            <a:ext cx="14474400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PAGE RANK ALGORITHM이란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51923" y="3994134"/>
            <a:ext cx="14184154" cy="2260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1"/>
              </a:lnSpc>
            </a:pPr>
            <a:r>
              <a:rPr lang="en-US" sz="8001" spc="-320">
                <a:solidFill>
                  <a:srgbClr val="004CC7"/>
                </a:solidFill>
                <a:ea typeface="Gothic A1 Heavy"/>
              </a:rPr>
              <a:t>웹 문서에  상대적 중요도에 대해 </a:t>
            </a:r>
          </a:p>
          <a:p>
            <a:pPr algn="ctr">
              <a:lnSpc>
                <a:spcPts val="8001"/>
              </a:lnSpc>
              <a:spcBef>
                <a:spcPct val="0"/>
              </a:spcBef>
            </a:pPr>
            <a:r>
              <a:rPr lang="en-US" sz="8001" spc="-320">
                <a:solidFill>
                  <a:srgbClr val="004CC7"/>
                </a:solidFill>
                <a:ea typeface="Gothic A1 Heavy"/>
              </a:rPr>
              <a:t>가중치를 부여하는 방법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2469" y="818229"/>
            <a:ext cx="16446831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PAGE RANK ALGORITHM의 개발자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282089" y="3105395"/>
            <a:ext cx="7723823" cy="125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1"/>
              </a:lnSpc>
              <a:spcBef>
                <a:spcPct val="0"/>
              </a:spcBef>
            </a:pPr>
            <a:r>
              <a:rPr lang="en-US" sz="8001" spc="-320">
                <a:solidFill>
                  <a:srgbClr val="004CC7"/>
                </a:solidFill>
                <a:latin typeface="Gothic A1 Heavy"/>
              </a:rPr>
              <a:t>Google의 창업자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577114" y="5642251"/>
            <a:ext cx="11133773" cy="125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1"/>
              </a:lnSpc>
              <a:spcBef>
                <a:spcPct val="0"/>
              </a:spcBef>
            </a:pPr>
            <a:r>
              <a:rPr lang="en-US" sz="8001" spc="-320">
                <a:solidFill>
                  <a:srgbClr val="004CC7"/>
                </a:solidFill>
                <a:latin typeface="Gothic A1 Bold"/>
              </a:rPr>
              <a:t>Larry Page &amp; Sergey Brin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2469" y="799179"/>
            <a:ext cx="16446831" cy="947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99"/>
              </a:lnSpc>
            </a:pPr>
            <a:r>
              <a:rPr lang="en-US" sz="6999">
                <a:solidFill>
                  <a:srgbClr val="004CC7"/>
                </a:solidFill>
                <a:latin typeface="Now Heavy"/>
              </a:rPr>
              <a:t>PAGE RANK ALGORITHM의 개발 배경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023095"/>
            <a:ext cx="15844838" cy="2944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70"/>
              </a:lnSpc>
            </a:pPr>
            <a:r>
              <a:rPr lang="en-US" sz="5070" spc="-202">
                <a:solidFill>
                  <a:srgbClr val="004CC7"/>
                </a:solidFill>
                <a:latin typeface="Gothic A1 Heavy"/>
              </a:rPr>
              <a:t>1. 거대한 디렉토리로 정리</a:t>
            </a:r>
          </a:p>
          <a:p>
            <a:pPr algn="just">
              <a:lnSpc>
                <a:spcPts val="5070"/>
              </a:lnSpc>
            </a:pPr>
          </a:p>
          <a:p>
            <a:pPr algn="just" marL="875757" indent="-437878" lvl="1">
              <a:lnSpc>
                <a:spcPts val="4056"/>
              </a:lnSpc>
              <a:buFont typeface="Arial"/>
              <a:buChar char="•"/>
            </a:pPr>
            <a:r>
              <a:rPr lang="en-US" sz="4056" spc="-162">
                <a:solidFill>
                  <a:srgbClr val="004CC7"/>
                </a:solidFill>
                <a:ea typeface="Gothic A1 Heavy"/>
              </a:rPr>
              <a:t>웹페이지의 수가 증가함에 따라 카테고리 수와 깊이가 무한정 커진다</a:t>
            </a:r>
          </a:p>
          <a:p>
            <a:pPr algn="just" marL="875757" indent="-437878" lvl="1">
              <a:lnSpc>
                <a:spcPts val="4056"/>
              </a:lnSpc>
              <a:spcBef>
                <a:spcPct val="0"/>
              </a:spcBef>
              <a:buFont typeface="Arial"/>
              <a:buChar char="•"/>
            </a:pPr>
            <a:r>
              <a:rPr lang="en-US" sz="4056" spc="-162">
                <a:solidFill>
                  <a:srgbClr val="004CC7"/>
                </a:solidFill>
                <a:ea typeface="Gothic A1 Heavy"/>
              </a:rPr>
              <a:t>수십, 수백억</a:t>
            </a:r>
            <a:r>
              <a:rPr lang="en-US" sz="4056" spc="-162">
                <a:solidFill>
                  <a:srgbClr val="004CC7"/>
                </a:solidFill>
                <a:latin typeface="Gothic A1 Heavy"/>
              </a:rPr>
              <a:t> 페이지를 저장하기 힘듬</a:t>
            </a:r>
          </a:p>
          <a:p>
            <a:pPr algn="just">
              <a:lnSpc>
                <a:spcPts val="40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6971406"/>
            <a:ext cx="16299299" cy="2286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70"/>
              </a:lnSpc>
            </a:pPr>
            <a:r>
              <a:rPr lang="en-US" sz="5070" spc="-202">
                <a:solidFill>
                  <a:srgbClr val="004CC7"/>
                </a:solidFill>
                <a:latin typeface="Gothic A1 Heavy"/>
              </a:rPr>
              <a:t>2. 키워드에 의존한 검색엔진</a:t>
            </a:r>
          </a:p>
          <a:p>
            <a:pPr algn="just" marL="863599" indent="-431800" lvl="1">
              <a:lnSpc>
                <a:spcPts val="3999"/>
              </a:lnSpc>
              <a:buFont typeface="Arial"/>
              <a:buChar char="•"/>
            </a:pPr>
            <a:r>
              <a:rPr lang="en-US" sz="3999" spc="-159">
                <a:solidFill>
                  <a:srgbClr val="004CC7"/>
                </a:solidFill>
                <a:ea typeface="Gothic A1 Heavy"/>
              </a:rPr>
              <a:t>사용자</a:t>
            </a:r>
            <a:r>
              <a:rPr lang="en-US" sz="3999" spc="-159">
                <a:solidFill>
                  <a:srgbClr val="004CC7"/>
                </a:solidFill>
                <a:ea typeface="Gothic A1 Heavy"/>
              </a:rPr>
              <a:t>가 입력한 키워드에 대해, 해당 키워드를 포함한 웹페이지를 반환</a:t>
            </a:r>
          </a:p>
          <a:p>
            <a:pPr algn="just" marL="863599" indent="-431800" lvl="1">
              <a:lnSpc>
                <a:spcPts val="3999"/>
              </a:lnSpc>
              <a:spcBef>
                <a:spcPct val="0"/>
              </a:spcBef>
              <a:buFont typeface="Arial"/>
              <a:buChar char="•"/>
            </a:pPr>
            <a:r>
              <a:rPr lang="en-US" sz="3999" spc="-159">
                <a:solidFill>
                  <a:srgbClr val="004CC7"/>
                </a:solidFill>
                <a:ea typeface="Gothic A1 Heavy"/>
              </a:rPr>
              <a:t>하지만</a:t>
            </a:r>
            <a:r>
              <a:rPr lang="en-US" sz="3999" spc="-159">
                <a:solidFill>
                  <a:srgbClr val="004CC7"/>
                </a:solidFill>
                <a:latin typeface="Gothic A1 Heavy"/>
              </a:rPr>
              <a:t> 악의적</a:t>
            </a:r>
            <a:r>
              <a:rPr lang="en-US" sz="3999" spc="-159">
                <a:solidFill>
                  <a:srgbClr val="004CC7"/>
                </a:solidFill>
                <a:latin typeface="Gothic A1 Heavy"/>
              </a:rPr>
              <a:t> 웹페이지에 취약하다는 단점이 있음</a:t>
            </a:r>
          </a:p>
          <a:p>
            <a:pPr algn="just">
              <a:lnSpc>
                <a:spcPts val="40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2469" y="799179"/>
            <a:ext cx="16446831" cy="1840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9"/>
              </a:lnSpc>
            </a:pPr>
            <a:r>
              <a:rPr lang="en-US" sz="6999">
                <a:solidFill>
                  <a:srgbClr val="004CC7"/>
                </a:solidFill>
                <a:latin typeface="Now Heavy"/>
              </a:rPr>
              <a:t>PAGE RANK ALGORITHM</a:t>
            </a:r>
          </a:p>
          <a:p>
            <a:pPr algn="l" marL="0" indent="0" lvl="0">
              <a:lnSpc>
                <a:spcPts val="6999"/>
              </a:lnSpc>
            </a:pPr>
            <a:r>
              <a:rPr lang="en-US" sz="6999">
                <a:solidFill>
                  <a:srgbClr val="004CC7"/>
                </a:solidFill>
                <a:latin typeface="Now Heavy"/>
              </a:rPr>
              <a:t>PSEUDO CODE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392613" y="3945021"/>
            <a:ext cx="9525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202660" y="3268746"/>
            <a:ext cx="16379905" cy="5297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1: PROCEDURE PAGERANK(G) </a:t>
            </a:r>
            <a:r>
              <a:rPr lang="en-US" sz="3000">
                <a:solidFill>
                  <a:srgbClr val="000000"/>
                </a:solidFill>
                <a:ea typeface="Now Heavy"/>
              </a:rPr>
              <a:t>웹 페이지의 PROCEDURE를 시작한다.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2: ◃ G IS THE WEB GRAPH, CONSISTING OF VERTICES (PAGES) AND EDGES (LINKS).</a:t>
            </a:r>
          </a:p>
          <a:p>
            <a:pPr algn="just">
              <a:lnSpc>
                <a:spcPts val="5250"/>
              </a:lnSpc>
            </a:pPr>
            <a:r>
              <a:rPr lang="en-US" sz="3500">
                <a:solidFill>
                  <a:srgbClr val="2F2F2F"/>
                </a:solidFill>
                <a:ea typeface="Now Heavy"/>
              </a:rPr>
              <a:t>이때 G는 WEB GRAPH를 표현하며, PAGE를 노드로, 링크를 EDGE로 구성한다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3: (P, L) ← G ◃ SPLIT GRAPH INTO PAGES AND LINKS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2F2F2F"/>
                </a:solidFill>
                <a:latin typeface="Now Heavy"/>
              </a:rPr>
              <a:t>GRAPH를 PAGE와 LINK로 나눈다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4: I ← A VECTOR OF LENGTH |P| ◃ THE CURRENT PAGERANK ESTIMATE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latin typeface="Now Bold"/>
              </a:rPr>
              <a:t>I는</a:t>
            </a:r>
            <a:r>
              <a:rPr lang="en-US" sz="3000">
                <a:solidFill>
                  <a:srgbClr val="000000"/>
                </a:solidFill>
                <a:latin typeface="Now"/>
              </a:rPr>
              <a:t> </a:t>
            </a:r>
            <a:r>
              <a:rPr lang="en-US" sz="3000">
                <a:solidFill>
                  <a:srgbClr val="000000"/>
                </a:solidFill>
                <a:latin typeface="Now Bold"/>
              </a:rPr>
              <a:t>P의 길이로 PAGERANK 길이 추정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5: R ← A VECTOR OF LENGTH |P| ◃ THE RESULTING BETTER PAGERANK ESTIMATE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2F2F2F"/>
                </a:solidFill>
                <a:ea typeface="Now Heavy"/>
              </a:rPr>
              <a:t>더 나은 PAGERANK 길이 추정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2469" y="2535269"/>
            <a:ext cx="16379905" cy="5869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1: PROCEDURE PAGERANK(G) </a:t>
            </a:r>
            <a:r>
              <a:rPr lang="en-US" sz="3000">
                <a:solidFill>
                  <a:srgbClr val="000000"/>
                </a:solidFill>
                <a:ea typeface="Now Heavy"/>
              </a:rPr>
              <a:t>웹 페이지의 PROCEDURE를 시작한다.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2: ◃ G IS THE WEB GRAPH, CONSISTING OF VERTICES (PAGES) AND EDGES (LINKS).</a:t>
            </a:r>
          </a:p>
          <a:p>
            <a:pPr algn="just">
              <a:lnSpc>
                <a:spcPts val="5250"/>
              </a:lnSpc>
            </a:pPr>
            <a:r>
              <a:rPr lang="en-US" sz="3500">
                <a:solidFill>
                  <a:srgbClr val="2F2F2F"/>
                </a:solidFill>
                <a:ea typeface="Now Heavy"/>
              </a:rPr>
              <a:t>이때 G는 WEB GRAPH를 표현하며, PAGE를 노드로, 링크를 EDGE로 구성한다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3: (P, L) ← G ◃ SPLIT GRAPH INTO PAGES AND LINKS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2F2F2F"/>
                </a:solidFill>
                <a:latin typeface="Now Heavy"/>
              </a:rPr>
              <a:t>GRAPH를 PAGE와 LINK로 나눈다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4: I ← A VECTOR OF LENGTH |P| ◃ THE CURRENT PAGERANK ESTIMATE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0000"/>
                </a:solidFill>
                <a:latin typeface="Now Bold"/>
              </a:rPr>
              <a:t>I는</a:t>
            </a:r>
            <a:r>
              <a:rPr lang="en-US" sz="3000">
                <a:solidFill>
                  <a:srgbClr val="000000"/>
                </a:solidFill>
                <a:latin typeface="Now"/>
              </a:rPr>
              <a:t> </a:t>
            </a:r>
            <a:r>
              <a:rPr lang="en-US" sz="3000">
                <a:solidFill>
                  <a:srgbClr val="000000"/>
                </a:solidFill>
                <a:latin typeface="Now Bold"/>
              </a:rPr>
              <a:t>P의 길이로 PAGERANK 길이 추정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004CC7"/>
                </a:solidFill>
                <a:latin typeface="Now Heavy"/>
              </a:rPr>
              <a:t>5: R ← A VECTOR OF LENGTH |P| ◃ THE RESULTING BETTER PAGERANK ESTIMATE</a:t>
            </a:r>
          </a:p>
          <a:p>
            <a:pPr algn="just">
              <a:lnSpc>
                <a:spcPts val="4500"/>
              </a:lnSpc>
            </a:pPr>
            <a:r>
              <a:rPr lang="en-US" sz="3000">
                <a:solidFill>
                  <a:srgbClr val="2F2F2F"/>
                </a:solidFill>
                <a:ea typeface="Now Heavy"/>
              </a:rPr>
              <a:t>더 나은 PAGERANK 길이 추정</a:t>
            </a:r>
          </a:p>
          <a:p>
            <a:pPr algn="just">
              <a:lnSpc>
                <a:spcPts val="4500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7712683" y="7703258"/>
            <a:ext cx="5943486" cy="2564724"/>
            <a:chOff x="0" y="0"/>
            <a:chExt cx="7924647" cy="34196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19632" cy="3419632"/>
            </a:xfrm>
            <a:custGeom>
              <a:avLst/>
              <a:gdLst/>
              <a:ahLst/>
              <a:cxnLst/>
              <a:rect r="r" b="b" t="t" l="l"/>
              <a:pathLst>
                <a:path h="3419632" w="3419632">
                  <a:moveTo>
                    <a:pt x="0" y="0"/>
                  </a:moveTo>
                  <a:lnTo>
                    <a:pt x="3419632" y="0"/>
                  </a:lnTo>
                  <a:lnTo>
                    <a:pt x="3419632" y="3419632"/>
                  </a:lnTo>
                  <a:lnTo>
                    <a:pt x="0" y="34196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318233" y="1310185"/>
              <a:ext cx="2783166" cy="11016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912"/>
                </a:lnSpc>
                <a:spcBef>
                  <a:spcPct val="0"/>
                </a:spcBef>
              </a:pPr>
              <a:r>
                <a:rPr lang="en-US" sz="5912">
                  <a:solidFill>
                    <a:srgbClr val="000000"/>
                  </a:solidFill>
                  <a:latin typeface="Now Heavy"/>
                </a:rPr>
                <a:t>PAGE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4993964" y="454709"/>
              <a:ext cx="2930684" cy="13045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latin typeface="Now Heavy"/>
                </a:rPr>
                <a:t>LINK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812469" y="799179"/>
            <a:ext cx="16446831" cy="1840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9"/>
              </a:lnSpc>
            </a:pPr>
            <a:r>
              <a:rPr lang="en-US" sz="6999">
                <a:solidFill>
                  <a:srgbClr val="004CC7"/>
                </a:solidFill>
                <a:latin typeface="Now Heavy"/>
              </a:rPr>
              <a:t>PAGE RANK ALGORITHM</a:t>
            </a:r>
          </a:p>
          <a:p>
            <a:pPr algn="l" marL="0" indent="0" lvl="0">
              <a:lnSpc>
                <a:spcPts val="6999"/>
              </a:lnSpc>
            </a:pPr>
            <a:r>
              <a:rPr lang="en-US" sz="6999">
                <a:solidFill>
                  <a:srgbClr val="004CC7"/>
                </a:solidFill>
                <a:latin typeface="Now Heavy"/>
              </a:rPr>
              <a:t>PSEUDO CODE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9002344" y="8985620"/>
            <a:ext cx="4653824" cy="1901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84506" y="1451512"/>
            <a:ext cx="7118988" cy="7383977"/>
            <a:chOff x="0" y="0"/>
            <a:chExt cx="9491984" cy="984530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866222" y="1869650"/>
              <a:ext cx="3759539" cy="3759539"/>
            </a:xfrm>
            <a:custGeom>
              <a:avLst/>
              <a:gdLst/>
              <a:ahLst/>
              <a:cxnLst/>
              <a:rect r="r" b="b" t="t" l="l"/>
              <a:pathLst>
                <a:path h="3759539" w="3759539">
                  <a:moveTo>
                    <a:pt x="0" y="0"/>
                  </a:moveTo>
                  <a:lnTo>
                    <a:pt x="3759539" y="0"/>
                  </a:lnTo>
                  <a:lnTo>
                    <a:pt x="3759539" y="3759538"/>
                  </a:lnTo>
                  <a:lnTo>
                    <a:pt x="0" y="37595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3405259" y="3250998"/>
              <a:ext cx="2783166" cy="11016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912"/>
                </a:lnSpc>
                <a:spcBef>
                  <a:spcPct val="0"/>
                </a:spcBef>
              </a:pPr>
              <a:r>
                <a:rPr lang="en-US" sz="5912">
                  <a:solidFill>
                    <a:srgbClr val="000000"/>
                  </a:solidFill>
                  <a:latin typeface="Now Heavy"/>
                </a:rPr>
                <a:t>PAGE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6188425" y="5491844"/>
              <a:ext cx="2930684" cy="13045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latin typeface="Now Heavy"/>
                </a:rPr>
                <a:t>LINK</a:t>
              </a:r>
            </a:p>
          </p:txBody>
        </p:sp>
        <p:sp>
          <p:nvSpPr>
            <p:cNvPr name="Freeform 6" id="6"/>
            <p:cNvSpPr/>
            <p:nvPr/>
          </p:nvSpPr>
          <p:spPr>
            <a:xfrm flipH="false" flipV="false" rot="0">
              <a:off x="6625761" y="6979080"/>
              <a:ext cx="2866222" cy="2866222"/>
            </a:xfrm>
            <a:custGeom>
              <a:avLst/>
              <a:gdLst/>
              <a:ahLst/>
              <a:cxnLst/>
              <a:rect r="r" b="b" t="t" l="l"/>
              <a:pathLst>
                <a:path h="2866222" w="2866222">
                  <a:moveTo>
                    <a:pt x="0" y="0"/>
                  </a:moveTo>
                  <a:lnTo>
                    <a:pt x="2866223" y="0"/>
                  </a:lnTo>
                  <a:lnTo>
                    <a:pt x="2866223" y="2866222"/>
                  </a:lnTo>
                  <a:lnTo>
                    <a:pt x="0" y="28662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6979080"/>
              <a:ext cx="2866222" cy="2866222"/>
            </a:xfrm>
            <a:custGeom>
              <a:avLst/>
              <a:gdLst/>
              <a:ahLst/>
              <a:cxnLst/>
              <a:rect r="r" b="b" t="t" l="l"/>
              <a:pathLst>
                <a:path h="2866222" w="2866222">
                  <a:moveTo>
                    <a:pt x="0" y="0"/>
                  </a:moveTo>
                  <a:lnTo>
                    <a:pt x="2866222" y="0"/>
                  </a:lnTo>
                  <a:lnTo>
                    <a:pt x="2866222" y="2866222"/>
                  </a:lnTo>
                  <a:lnTo>
                    <a:pt x="0" y="28662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AutoShape 8" id="8"/>
            <p:cNvSpPr/>
            <p:nvPr/>
          </p:nvSpPr>
          <p:spPr>
            <a:xfrm flipV="true">
              <a:off x="1433111" y="3749419"/>
              <a:ext cx="1433111" cy="3229661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flipH="true" flipV="true">
              <a:off x="6625761" y="3749419"/>
              <a:ext cx="1433111" cy="3229661"/>
            </a:xfrm>
            <a:prstGeom prst="line">
              <a:avLst/>
            </a:prstGeom>
            <a:ln cap="flat" w="508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0" id="10"/>
            <p:cNvSpPr txBox="true"/>
            <p:nvPr/>
          </p:nvSpPr>
          <p:spPr>
            <a:xfrm rot="0">
              <a:off x="1078758" y="123825"/>
              <a:ext cx="7436168" cy="13045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9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4CC7"/>
                  </a:solidFill>
                  <a:latin typeface="Now Heavy"/>
                </a:rPr>
                <a:t>WEB GRAPH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2469" y="799179"/>
            <a:ext cx="16446831" cy="1833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9"/>
              </a:lnSpc>
            </a:pPr>
            <a:r>
              <a:rPr lang="en-US" sz="6999">
                <a:solidFill>
                  <a:srgbClr val="004CC7"/>
                </a:solidFill>
                <a:latin typeface="Now Heavy"/>
              </a:rPr>
              <a:t>PAGE RANK ALGORITHM</a:t>
            </a:r>
          </a:p>
          <a:p>
            <a:pPr algn="l" marL="0" indent="0" lvl="0">
              <a:lnSpc>
                <a:spcPts val="699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920050" y="2708624"/>
            <a:ext cx="16231670" cy="205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02"/>
              </a:lnSpc>
              <a:spcBef>
                <a:spcPct val="0"/>
              </a:spcBef>
            </a:pPr>
            <a:r>
              <a:rPr lang="en-US" sz="4002">
                <a:solidFill>
                  <a:srgbClr val="004CC7"/>
                </a:solidFill>
                <a:latin typeface="Now Heavy"/>
              </a:rPr>
              <a:t>6: FOR ALL ENTRIES II ∈ I DO </a:t>
            </a:r>
          </a:p>
          <a:p>
            <a:pPr>
              <a:lnSpc>
                <a:spcPts val="4002"/>
              </a:lnSpc>
              <a:spcBef>
                <a:spcPct val="0"/>
              </a:spcBef>
            </a:pPr>
            <a:r>
              <a:rPr lang="en-US" sz="4002">
                <a:solidFill>
                  <a:srgbClr val="004CC7"/>
                </a:solidFill>
                <a:latin typeface="Now Heavy"/>
              </a:rPr>
              <a:t>7: II ← 1/|P| ◃ START WITH EACH PAGE BEING EQUALLY LIKELY</a:t>
            </a:r>
          </a:p>
          <a:p>
            <a:pPr>
              <a:lnSpc>
                <a:spcPts val="4002"/>
              </a:lnSpc>
              <a:spcBef>
                <a:spcPct val="0"/>
              </a:spcBef>
            </a:pPr>
            <a:r>
              <a:rPr lang="en-US" sz="4002">
                <a:solidFill>
                  <a:srgbClr val="000000"/>
                </a:solidFill>
                <a:ea typeface="Now Heavy"/>
              </a:rPr>
              <a:t>각 페이지의 가능성이 비슷한 것으로 시작하라</a:t>
            </a:r>
          </a:p>
          <a:p>
            <a:pPr>
              <a:lnSpc>
                <a:spcPts val="4002"/>
              </a:lnSpc>
              <a:spcBef>
                <a:spcPct val="0"/>
              </a:spcBef>
            </a:pPr>
            <a:r>
              <a:rPr lang="en-US" sz="4002">
                <a:solidFill>
                  <a:srgbClr val="004CC7"/>
                </a:solidFill>
                <a:latin typeface="Now Heavy"/>
              </a:rPr>
              <a:t>8: END FOR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392613" y="3945021"/>
            <a:ext cx="9525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525746" y="1374989"/>
            <a:ext cx="12252960" cy="838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9: WHILE R HAS NOT CONVERGED DO </a:t>
            </a:r>
            <a:r>
              <a:rPr lang="en-US" sz="2499">
                <a:solidFill>
                  <a:srgbClr val="000000"/>
                </a:solidFill>
                <a:latin typeface="Now Heavy"/>
              </a:rPr>
              <a:t>R이 수렴하지 않는 동안 반복하되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10: FOR ALL ENTRIES RI ∈ R DO </a:t>
            </a:r>
            <a:r>
              <a:rPr lang="en-US" sz="2499">
                <a:solidFill>
                  <a:srgbClr val="000000"/>
                </a:solidFill>
                <a:latin typeface="Now Heavy"/>
              </a:rPr>
              <a:t>R의 모든 원소들이 포함되도록 하고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11: RI ← Λ/|P| ◃ EACH PAGE HAS A Λ/|P| CHANCE OF RANDOM SELECTION 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ea typeface="Now Heavy"/>
              </a:rPr>
              <a:t>각각의 PAGE가 Λ/|P| 만큼의 랜덤선택의 기회가 주어진다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12: END FOR </a:t>
            </a:r>
            <a:r>
              <a:rPr lang="en-US" sz="2499">
                <a:solidFill>
                  <a:srgbClr val="000000"/>
                </a:solidFill>
                <a:ea typeface="Now Heavy"/>
              </a:rPr>
              <a:t>반복문을 종료한다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13: FOR ALL PAGES P ∈ P DO </a:t>
            </a:r>
            <a:r>
              <a:rPr lang="en-US" sz="2499">
                <a:solidFill>
                  <a:srgbClr val="000000"/>
                </a:solidFill>
                <a:latin typeface="Now Heavy"/>
              </a:rPr>
              <a:t>P에 속하는 모든 PAGE에 대하여 반복문 시행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14: Q ← THE SET OF PAGES SUCH THAT (P, Q) ∈ L AND Q ∈ P 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0000"/>
                </a:solidFill>
                <a:latin typeface="Now Heavy"/>
              </a:rPr>
              <a:t>Q :</a:t>
            </a:r>
            <a:r>
              <a:rPr lang="en-US" sz="2499">
                <a:solidFill>
                  <a:srgbClr val="004CC7"/>
                </a:solidFill>
                <a:latin typeface="Now Heavy"/>
              </a:rPr>
              <a:t> </a:t>
            </a:r>
            <a:r>
              <a:rPr lang="en-US" sz="2499">
                <a:solidFill>
                  <a:srgbClr val="000000"/>
                </a:solidFill>
                <a:ea typeface="Now Heavy"/>
              </a:rPr>
              <a:t>페이지 집합이 (P,G)가 L의 원소이고 Q가 P의 원소이다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15: IF |Q| &gt; 0 THEN </a:t>
            </a:r>
            <a:r>
              <a:rPr lang="en-US" sz="2499">
                <a:solidFill>
                  <a:srgbClr val="000000"/>
                </a:solidFill>
                <a:latin typeface="Now Heavy"/>
              </a:rPr>
              <a:t>Q의 절댓값이 0보다 크면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16: FOR ALL PAGES Q ∈ Q DO </a:t>
            </a:r>
            <a:r>
              <a:rPr lang="en-US" sz="2499">
                <a:solidFill>
                  <a:srgbClr val="000000"/>
                </a:solidFill>
                <a:latin typeface="Now Heavy"/>
              </a:rPr>
              <a:t>Q에 속한 페이지 전부에 대하여 반복문 시행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17: RQ ← RQ + (1 − Λ)IP/|Q| ◃ PROBABILITY IP OF BEING AT PAGE P 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18: END FOR </a:t>
            </a:r>
            <a:r>
              <a:rPr lang="en-US" sz="2499">
                <a:solidFill>
                  <a:srgbClr val="000000"/>
                </a:solidFill>
                <a:ea typeface="Now Heavy"/>
              </a:rPr>
              <a:t>반복문 종료하고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19: ELSE </a:t>
            </a:r>
            <a:r>
              <a:rPr lang="en-US" sz="2499">
                <a:solidFill>
                  <a:srgbClr val="000000"/>
                </a:solidFill>
                <a:ea typeface="Now Heavy"/>
              </a:rPr>
              <a:t>다른 경우에 대해서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20: FOR ALL PAGES Q ∈ P DO P</a:t>
            </a:r>
            <a:r>
              <a:rPr lang="en-US" sz="2499">
                <a:solidFill>
                  <a:srgbClr val="000000"/>
                </a:solidFill>
                <a:ea typeface="Now Heavy"/>
              </a:rPr>
              <a:t>에 속하는 Q의 모든 페이지에 대하여 반복문 시행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21: RQ ← RQ + (1 − Λ)IP/|P|  </a:t>
            </a:r>
            <a:r>
              <a:rPr lang="en-US" sz="2499">
                <a:solidFill>
                  <a:srgbClr val="000000"/>
                </a:solidFill>
                <a:latin typeface="Now Heavy"/>
              </a:rPr>
              <a:t>RQ+(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22: END FOR 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23: END IF </a:t>
            </a:r>
          </a:p>
          <a:p>
            <a:pPr algn="just">
              <a:lnSpc>
                <a:spcPts val="3749"/>
              </a:lnSpc>
            </a:pPr>
            <a:r>
              <a:rPr lang="en-US" sz="2499">
                <a:solidFill>
                  <a:srgbClr val="004CC7"/>
                </a:solidFill>
                <a:latin typeface="Now Heavy"/>
              </a:rPr>
              <a:t>24: END FOR</a:t>
            </a:r>
            <a:r>
              <a:rPr lang="en-US" sz="2499">
                <a:solidFill>
                  <a:srgbClr val="000000"/>
                </a:solidFill>
                <a:latin typeface="Now Heavy"/>
              </a:rPr>
              <a:t> 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25746" y="596479"/>
            <a:ext cx="16446831" cy="1833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9"/>
              </a:lnSpc>
            </a:pPr>
            <a:r>
              <a:rPr lang="en-US" sz="6999">
                <a:solidFill>
                  <a:srgbClr val="004CC7"/>
                </a:solidFill>
                <a:latin typeface="Now Heavy"/>
              </a:rPr>
              <a:t>PAGE RANK ALGORITHM</a:t>
            </a:r>
          </a:p>
          <a:p>
            <a:pPr algn="l" marL="0" indent="0" lvl="0">
              <a:lnSpc>
                <a:spcPts val="6999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3690858" y="655354"/>
            <a:ext cx="3976853" cy="4301622"/>
            <a:chOff x="0" y="0"/>
            <a:chExt cx="5302470" cy="573549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639037" y="0"/>
              <a:ext cx="2353350" cy="2353350"/>
            </a:xfrm>
            <a:custGeom>
              <a:avLst/>
              <a:gdLst/>
              <a:ahLst/>
              <a:cxnLst/>
              <a:rect r="r" b="b" t="t" l="l"/>
              <a:pathLst>
                <a:path h="2353350" w="2353350">
                  <a:moveTo>
                    <a:pt x="0" y="0"/>
                  </a:moveTo>
                  <a:lnTo>
                    <a:pt x="2353350" y="0"/>
                  </a:lnTo>
                  <a:lnTo>
                    <a:pt x="2353350" y="2353350"/>
                  </a:lnTo>
                  <a:lnTo>
                    <a:pt x="0" y="23533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328954" y="1008406"/>
              <a:ext cx="4973517" cy="3746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31"/>
                </a:lnSpc>
                <a:spcBef>
                  <a:spcPct val="0"/>
                </a:spcBef>
              </a:pPr>
              <a:r>
                <a:rPr lang="en-US" sz="2031">
                  <a:solidFill>
                    <a:srgbClr val="000000"/>
                  </a:solidFill>
                  <a:latin typeface="Now Heavy"/>
                </a:rPr>
                <a:t>PAGE RANK</a:t>
              </a:r>
            </a:p>
          </p:txBody>
        </p:sp>
        <p:sp>
          <p:nvSpPr>
            <p:cNvPr name="AutoShape 8" id="8"/>
            <p:cNvSpPr/>
            <p:nvPr/>
          </p:nvSpPr>
          <p:spPr>
            <a:xfrm flipV="true">
              <a:off x="2815712" y="2353350"/>
              <a:ext cx="0" cy="3382146"/>
            </a:xfrm>
            <a:prstGeom prst="line">
              <a:avLst/>
            </a:prstGeom>
            <a:ln cap="flat" w="34395">
              <a:solidFill>
                <a:srgbClr val="000000"/>
              </a:solidFill>
              <a:prstDash val="solid"/>
              <a:headEnd type="oval" len="lg" w="lg"/>
              <a:tailEnd type="oval" len="lg" w="lg"/>
            </a:ln>
          </p:spPr>
        </p:sp>
        <p:sp>
          <p:nvSpPr>
            <p:cNvPr name="TextBox 9" id="9"/>
            <p:cNvSpPr txBox="true"/>
            <p:nvPr/>
          </p:nvSpPr>
          <p:spPr>
            <a:xfrm rot="0">
              <a:off x="0" y="2865495"/>
              <a:ext cx="2613252" cy="881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39"/>
                </a:lnSpc>
                <a:spcBef>
                  <a:spcPct val="0"/>
                </a:spcBef>
              </a:pPr>
              <a:r>
                <a:rPr lang="en-US" sz="4739">
                  <a:solidFill>
                    <a:srgbClr val="000000"/>
                  </a:solidFill>
                  <a:latin typeface="Now Heavy"/>
                </a:rPr>
                <a:t> Λ/|P| 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4920136" y="5455367"/>
            <a:ext cx="1765013" cy="1765013"/>
          </a:xfrm>
          <a:custGeom>
            <a:avLst/>
            <a:gdLst/>
            <a:ahLst/>
            <a:cxnLst/>
            <a:rect r="r" b="b" t="t" l="l"/>
            <a:pathLst>
              <a:path h="1765013" w="1765013">
                <a:moveTo>
                  <a:pt x="0" y="0"/>
                </a:moveTo>
                <a:lnTo>
                  <a:pt x="1765012" y="0"/>
                </a:lnTo>
                <a:lnTo>
                  <a:pt x="1765012" y="1765013"/>
                </a:lnTo>
                <a:lnTo>
                  <a:pt x="0" y="17650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3937573" y="6221197"/>
            <a:ext cx="3730138" cy="271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31"/>
              </a:lnSpc>
              <a:spcBef>
                <a:spcPct val="0"/>
              </a:spcBef>
            </a:pPr>
            <a:r>
              <a:rPr lang="en-US" sz="2031">
                <a:solidFill>
                  <a:srgbClr val="000000"/>
                </a:solidFill>
                <a:latin typeface="Now Heavy"/>
              </a:rPr>
              <a:t>PAGE RANK</a:t>
            </a:r>
          </a:p>
        </p:txBody>
      </p:sp>
      <p:sp>
        <p:nvSpPr>
          <p:cNvPr name="AutoShape 12" id="12"/>
          <p:cNvSpPr/>
          <p:nvPr/>
        </p:nvSpPr>
        <p:spPr>
          <a:xfrm flipV="true">
            <a:off x="15802642" y="7220380"/>
            <a:ext cx="0" cy="2536609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13" id="13"/>
          <p:cNvSpPr txBox="true"/>
          <p:nvPr/>
        </p:nvSpPr>
        <p:spPr>
          <a:xfrm rot="0">
            <a:off x="10255823" y="8298184"/>
            <a:ext cx="5532531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w Heavy"/>
              </a:rPr>
              <a:t>Rq + (1 − λ)Ip/|Q| or |P|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DAFxOxRNOXI</dc:identifier>
  <dcterms:modified xsi:type="dcterms:W3CDTF">2011-08-01T06:04:30Z</dcterms:modified>
  <cp:revision>1</cp:revision>
  <dc:title> hw3_PageRank_이진형</dc:title>
</cp:coreProperties>
</file>

<file path=docProps/thumbnail.jpeg>
</file>